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5" r:id="rId1"/>
    <p:sldMasterId id="2147483721" r:id="rId2"/>
  </p:sldMasterIdLst>
  <p:notesMasterIdLst>
    <p:notesMasterId r:id="rId4"/>
  </p:notesMasterIdLst>
  <p:handoutMasterIdLst>
    <p:handoutMasterId r:id="rId5"/>
  </p:handoutMasterIdLst>
  <p:sldIdLst>
    <p:sldId id="600" r:id="rId3"/>
  </p:sldIdLst>
  <p:sldSz cx="12192000" cy="6858000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F4F"/>
    <a:srgbClr val="445B87"/>
    <a:srgbClr val="B3D3EA"/>
    <a:srgbClr val="86B8DE"/>
    <a:srgbClr val="FFFF99"/>
    <a:srgbClr val="FFCDCD"/>
    <a:srgbClr val="3E8ECA"/>
    <a:srgbClr val="7F7F7F"/>
    <a:srgbClr val="E6F0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 autoAdjust="0"/>
    <p:restoredTop sz="88204" autoAdjust="0"/>
  </p:normalViewPr>
  <p:slideViewPr>
    <p:cSldViewPr snapToGrid="0">
      <p:cViewPr varScale="1">
        <p:scale>
          <a:sx n="105" d="100"/>
          <a:sy n="105" d="100"/>
        </p:scale>
        <p:origin x="132" y="132"/>
      </p:cViewPr>
      <p:guideLst>
        <p:guide orient="horz" pos="2160"/>
        <p:guide pos="3840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CC402C-BA57-4675-A6C9-BB623F5BE8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D0918-237A-4B0D-AF87-E8F6F02B77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AA19F-542B-4111-B60C-558926A5F44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B0937-BF84-4907-8DE6-4C08F6D154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CB548-21E9-49A1-91CC-0C2D9052E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01AD-076D-4436-B894-0EF7E5F0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2023D-3E94-4CB6-A64A-20B9DB26451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D13E-77B6-4C95-8611-8AE59198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1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DD13E-77B6-4C95-8611-8AE5919869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403-4050-4089-9F1C-0CE1752D7E35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8924322" y="6438507"/>
            <a:ext cx="3267678" cy="218719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33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ED33-01B8-4419-8991-D1DE73AD85AC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27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357AC1A-D5DF-46A3-B708-E245169A9969}"/>
              </a:ext>
            </a:extLst>
          </p:cNvPr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A82AA99-1A8C-43CC-B020-1A4B92CC8AB5}"/>
              </a:ext>
            </a:extLst>
          </p:cNvPr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857DB06-4932-44C9-802E-AB7BC21F3F85}"/>
              </a:ext>
            </a:extLst>
          </p:cNvPr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D17CB6E8-D022-4809-ACCD-6B58D349C28F}"/>
              </a:ext>
            </a:extLst>
          </p:cNvPr>
          <p:cNvSpPr/>
          <p:nvPr userDrawn="1"/>
        </p:nvSpPr>
        <p:spPr>
          <a:xfrm>
            <a:off x="9534724" y="6520066"/>
            <a:ext cx="2657276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90C3EC-EE57-448E-A70E-B8AF196A959B}"/>
              </a:ext>
            </a:extLst>
          </p:cNvPr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sp>
        <p:nvSpPr>
          <p:cNvPr id="15" name="Rounded Rectangle 19">
            <a:extLst>
              <a:ext uri="{FF2B5EF4-FFF2-40B4-BE49-F238E27FC236}">
                <a16:creationId xmlns:a16="http://schemas.microsoft.com/office/drawing/2014/main" id="{14AD451E-672C-401D-83DB-2942964681DE}"/>
              </a:ext>
            </a:extLst>
          </p:cNvPr>
          <p:cNvSpPr/>
          <p:nvPr userDrawn="1"/>
        </p:nvSpPr>
        <p:spPr>
          <a:xfrm>
            <a:off x="-6922" y="6520066"/>
            <a:ext cx="9541645" cy="137160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023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- Lt 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"/>
            <a:ext cx="12192000" cy="61264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70" tIns="38070" rIns="38070" bIns="38070" numCol="1" spcCol="28579" rtlCol="0" anchor="ctr">
            <a:noAutofit/>
          </a:bodyPr>
          <a:lstStyle/>
          <a:p>
            <a:pPr defTabSz="437792"/>
            <a:endParaRPr lang="en-US" sz="3064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576571" y="6286563"/>
            <a:ext cx="0" cy="365125"/>
          </a:xfrm>
          <a:prstGeom prst="line">
            <a:avLst/>
          </a:prstGeom>
          <a:ln w="19050" cap="sq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557525" y="6262247"/>
            <a:ext cx="487487" cy="420299"/>
          </a:xfrm>
          <a:prstGeom prst="rect">
            <a:avLst/>
          </a:prstGeom>
        </p:spPr>
        <p:txBody>
          <a:bodyPr wrap="none" lIns="91367" tIns="45684" rIns="91367" bIns="45684">
            <a:spAutoFit/>
          </a:bodyPr>
          <a:lstStyle/>
          <a:p>
            <a:r>
              <a:rPr lang="id-ID" sz="1066" b="0" i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PAGE</a:t>
            </a:r>
          </a:p>
          <a:p>
            <a:fld id="{260E2A6B-A809-4840-BF14-8648BC0BDF87}" type="slidenum">
              <a:rPr lang="id-ID" sz="1066" b="1" i="0" smtClean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‹#›</a:t>
            </a:fld>
            <a:endParaRPr lang="en-US" sz="1066" b="1" i="0">
              <a:solidFill>
                <a:schemeClr val="bg1">
                  <a:lumMod val="65000"/>
                </a:schemeClr>
              </a:solidFill>
              <a:latin typeface="Calibri" panose="020F0502020204030204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1600" y="2460614"/>
            <a:ext cx="10035368" cy="984250"/>
          </a:xfrm>
        </p:spPr>
        <p:txBody>
          <a:bodyPr/>
          <a:lstStyle>
            <a:lvl1pPr algn="ctr">
              <a:defRPr sz="5462">
                <a:solidFill>
                  <a:schemeClr val="tx1"/>
                </a:solidFill>
              </a:defRPr>
            </a:lvl1pPr>
          </a:lstStyle>
          <a:p>
            <a:r>
              <a:rPr lang="en-US"/>
              <a:t>Divider Slide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1576571" y="6286563"/>
            <a:ext cx="0" cy="365125"/>
          </a:xfrm>
          <a:prstGeom prst="line">
            <a:avLst/>
          </a:prstGeom>
          <a:ln w="19050" cap="sq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557525" y="6262247"/>
            <a:ext cx="487487" cy="420299"/>
          </a:xfrm>
          <a:prstGeom prst="rect">
            <a:avLst/>
          </a:prstGeom>
        </p:spPr>
        <p:txBody>
          <a:bodyPr wrap="none" lIns="91367" tIns="45684" rIns="91367" bIns="45684">
            <a:spAutoFit/>
          </a:bodyPr>
          <a:lstStyle/>
          <a:p>
            <a:r>
              <a:rPr lang="id-ID" sz="1066" b="0" i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PAGE</a:t>
            </a:r>
          </a:p>
          <a:p>
            <a:fld id="{260E2A6B-A809-4840-BF14-8648BC0BDF87}" type="slidenum">
              <a:rPr lang="id-ID" sz="1066" b="1" i="0" smtClean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‹#›</a:t>
            </a:fld>
            <a:endParaRPr lang="en-US" sz="1066" b="1" i="0">
              <a:solidFill>
                <a:schemeClr val="bg1">
                  <a:lumMod val="65000"/>
                </a:schemeClr>
              </a:solidFill>
              <a:latin typeface="Calibri" panose="020F0502020204030204"/>
              <a:ea typeface="Calibri" charset="0"/>
              <a:cs typeface="Calibri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1" y="6286142"/>
            <a:ext cx="1948991" cy="515096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1077801" y="3477104"/>
            <a:ext cx="10026649" cy="691856"/>
            <a:chOff x="989644" y="2610245"/>
            <a:chExt cx="7519987" cy="51937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989644" y="2610245"/>
              <a:ext cx="1028700" cy="51937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8100" tIns="38100" rIns="38100" bIns="38100" numCol="1" spcCol="38100" rtlCol="0" anchor="ctr">
              <a:spAutoFit/>
            </a:bodyPr>
            <a:lstStyle/>
            <a:p>
              <a:pPr marL="0" marR="0" indent="0" algn="ctr" defTabSz="583660" rtl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3996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 Neue UltraLight"/>
                <a:ea typeface="Helvetica Neue UltraLight"/>
                <a:cs typeface="Helvetica Neue UltraLight"/>
                <a:sym typeface="Helvetica Neue UltraLight"/>
              </a:endParaRPr>
            </a:p>
          </p:txBody>
        </p:sp>
        <p:cxnSp>
          <p:nvCxnSpPr>
            <p:cNvPr id="19" name="Straight Connector 18"/>
            <p:cNvCxnSpPr/>
            <p:nvPr userDrawn="1"/>
          </p:nvCxnSpPr>
          <p:spPr>
            <a:xfrm>
              <a:off x="989644" y="2816285"/>
              <a:ext cx="7519987" cy="0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37350924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27" y="1527143"/>
            <a:ext cx="11315767" cy="4992924"/>
          </a:xfrm>
        </p:spPr>
        <p:txBody>
          <a:bodyPr/>
          <a:lstStyle>
            <a:lvl1pPr marL="339725" indent="-339725">
              <a:defRPr/>
            </a:lvl1pPr>
            <a:lvl2pPr marL="685800" indent="-290513">
              <a:buSzPct val="7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31C-7A79-4FF1-B4A3-1D01264F3A60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04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06C6-FCD0-4930-98D6-6C48B25E560C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04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3989-72CE-4030-AEBF-D112A1CFF33D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0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ED33-01B8-4419-8991-D1DE73AD85AC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52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403-4050-4089-9F1C-0CE1752D7E35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-6922" y="6438507"/>
            <a:ext cx="8931243" cy="218719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8924322" y="6438507"/>
            <a:ext cx="3267678" cy="218719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21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27" y="1527143"/>
            <a:ext cx="11315767" cy="4992924"/>
          </a:xfrm>
        </p:spPr>
        <p:txBody>
          <a:bodyPr/>
          <a:lstStyle>
            <a:lvl1pPr marL="339725" indent="-339725">
              <a:defRPr/>
            </a:lvl1pPr>
            <a:lvl2pPr marL="685800" indent="-2905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31C-7A79-4FF1-B4A3-1D01264F3A60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874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06C6-FCD0-4930-98D6-6C48B25E560C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78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3989-72CE-4030-AEBF-D112A1CFF33D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04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12192000" cy="117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327" y="0"/>
            <a:ext cx="11315767" cy="1082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27" y="1706251"/>
            <a:ext cx="11315767" cy="481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8909-212E-46D0-9123-1AE0420CCC00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-1" y="1082278"/>
            <a:ext cx="1932398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2615200" y="1082278"/>
            <a:ext cx="9576799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069871" y="1082278"/>
            <a:ext cx="1933255" cy="181686"/>
          </a:xfrm>
          <a:prstGeom prst="roundRect">
            <a:avLst>
              <a:gd name="adj" fmla="val 50000"/>
            </a:avLst>
          </a:prstGeom>
          <a:solidFill>
            <a:srgbClr val="86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10331866" y="6520066"/>
            <a:ext cx="1860133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AF4393-E697-4F62-838A-DB36E08A3C4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464968" y="6493316"/>
            <a:ext cx="1833106" cy="29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3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445B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12192000" cy="117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327" y="0"/>
            <a:ext cx="11315767" cy="1082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27" y="1706251"/>
            <a:ext cx="11315767" cy="481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8909-212E-46D0-9123-1AE0420CCC00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-1" y="1082278"/>
            <a:ext cx="1932398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2615200" y="1082278"/>
            <a:ext cx="9576799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069871" y="1082278"/>
            <a:ext cx="1933255" cy="181686"/>
          </a:xfrm>
          <a:prstGeom prst="roundRect">
            <a:avLst>
              <a:gd name="adj" fmla="val 50000"/>
            </a:avLst>
          </a:prstGeom>
          <a:solidFill>
            <a:srgbClr val="86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9534724" y="6520066"/>
            <a:ext cx="2657276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sp>
        <p:nvSpPr>
          <p:cNvPr id="14" name="Rounded Rectangle 19">
            <a:extLst>
              <a:ext uri="{FF2B5EF4-FFF2-40B4-BE49-F238E27FC236}">
                <a16:creationId xmlns:a16="http://schemas.microsoft.com/office/drawing/2014/main" id="{1C603CF3-52FB-42D8-B4A3-00AE31370924}"/>
              </a:ext>
            </a:extLst>
          </p:cNvPr>
          <p:cNvSpPr/>
          <p:nvPr userDrawn="1"/>
        </p:nvSpPr>
        <p:spPr>
          <a:xfrm>
            <a:off x="-6922" y="6520066"/>
            <a:ext cx="9541645" cy="137160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67" r:id="rId7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445B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taustin@im.org" TargetMode="External"/><Relationship Id="rId4" Type="http://schemas.openxmlformats.org/officeDocument/2006/relationships/hyperlink" Target="mailto:shumphrey@im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ADA0-9749-497C-BD89-527C7A89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877" y="0"/>
            <a:ext cx="7826478" cy="1082278"/>
          </a:xfrm>
        </p:spPr>
        <p:txBody>
          <a:bodyPr>
            <a:normAutofit/>
          </a:bodyPr>
          <a:lstStyle/>
          <a:p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Member-Shared Meeting Conduct Practices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B43F8C-D94C-44CB-8EB1-98B51D99D469}"/>
              </a:ext>
            </a:extLst>
          </p:cNvPr>
          <p:cNvSpPr/>
          <p:nvPr/>
        </p:nvSpPr>
        <p:spPr>
          <a:xfrm>
            <a:off x="301350" y="1378353"/>
            <a:ext cx="6682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US" sz="2800" b="1" dirty="0">
                <a:solidFill>
                  <a:srgbClr val="323F4F"/>
                </a:solidFill>
              </a:rPr>
              <a:t>Share an Inclusive Practice that Works: </a:t>
            </a:r>
            <a:endParaRPr lang="en-US" sz="2400" dirty="0">
              <a:solidFill>
                <a:srgbClr val="323F4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E0A478-3B41-4C31-8C03-35A335233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0" y="108155"/>
            <a:ext cx="4074887" cy="8947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B2752C7-9DC0-4F78-ABD5-4D55380444B4}"/>
              </a:ext>
            </a:extLst>
          </p:cNvPr>
          <p:cNvSpPr/>
          <p:nvPr/>
        </p:nvSpPr>
        <p:spPr>
          <a:xfrm>
            <a:off x="301350" y="3637230"/>
            <a:ext cx="1141440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US" sz="1600" b="1" dirty="0">
                <a:solidFill>
                  <a:srgbClr val="323F4F"/>
                </a:solidFill>
              </a:rPr>
              <a:t>Need More Information? Contact:</a:t>
            </a: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Link to more information: </a:t>
            </a: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Society: Alliance for Academic Internal Medicine</a:t>
            </a: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Society Contact’s Name: Steven Humphrey (content) &amp; Talia Austin (engagement)</a:t>
            </a:r>
          </a:p>
          <a:p>
            <a:pPr marL="342900" lvl="0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Email: 			        </a:t>
            </a:r>
            <a:r>
              <a:rPr lang="en-US" sz="1600" b="1" dirty="0">
                <a:solidFill>
                  <a:srgbClr val="323F4F"/>
                </a:solidFill>
                <a:hlinkClick r:id="rId4"/>
              </a:rPr>
              <a:t>shumphrey@im.org</a:t>
            </a:r>
            <a:r>
              <a:rPr lang="en-US" sz="1600" b="1" dirty="0">
                <a:solidFill>
                  <a:srgbClr val="323F4F"/>
                </a:solidFill>
              </a:rPr>
              <a:t> / </a:t>
            </a:r>
            <a:r>
              <a:rPr lang="en-US" sz="1600" b="1" dirty="0">
                <a:solidFill>
                  <a:srgbClr val="323F4F"/>
                </a:solidFill>
                <a:hlinkClick r:id="rId5"/>
              </a:rPr>
              <a:t>taustin@im.org</a:t>
            </a:r>
            <a:r>
              <a:rPr lang="en-US" sz="1600" b="1" dirty="0">
                <a:solidFill>
                  <a:srgbClr val="323F4F"/>
                </a:solidFill>
              </a:rPr>
              <a:t> </a:t>
            </a:r>
          </a:p>
          <a:p>
            <a:pPr lvl="0">
              <a:spcBef>
                <a:spcPts val="1800"/>
              </a:spcBef>
            </a:pPr>
            <a:r>
              <a:rPr lang="en-US" b="1" dirty="0">
                <a:solidFill>
                  <a:srgbClr val="FF0000"/>
                </a:solidFill>
              </a:rPr>
              <a:t>NOTE: Your populated slide may be posted on the Consortium Website.  </a:t>
            </a:r>
            <a:endParaRPr lang="en-US" dirty="0">
              <a:solidFill>
                <a:srgbClr val="323F4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40DCF9-1CB0-4E76-BF30-FA282E7A0114}"/>
              </a:ext>
            </a:extLst>
          </p:cNvPr>
          <p:cNvSpPr txBox="1"/>
          <p:nvPr/>
        </p:nvSpPr>
        <p:spPr>
          <a:xfrm>
            <a:off x="832104" y="2039112"/>
            <a:ext cx="10003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Content</a:t>
            </a:r>
            <a:r>
              <a:rPr lang="en-US" dirty="0"/>
              <a:t>: Offer a dedicated content track for diversity, equity, and inclusion (DEI) for conference content submissions as well as for sorting sessions in conference app</a:t>
            </a:r>
          </a:p>
          <a:p>
            <a:endParaRPr lang="en-US" dirty="0"/>
          </a:p>
          <a:p>
            <a:r>
              <a:rPr lang="en-US" b="1" i="1" dirty="0"/>
              <a:t>Engagement</a:t>
            </a:r>
            <a:r>
              <a:rPr lang="en-US" dirty="0"/>
              <a:t>: Identify opportunities to engage meeting participants in DEI activities: focus groups, collecting DEI best practices from meeting participants, signage to promote organizational DEI activities</a:t>
            </a:r>
          </a:p>
        </p:txBody>
      </p:sp>
    </p:spTree>
    <p:extLst>
      <p:ext uri="{BB962C8B-B14F-4D97-AF65-F5344CB8AC3E}">
        <p14:creationId xmlns:p14="http://schemas.microsoft.com/office/powerpoint/2010/main" val="421814877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3.22"/>
  <p:tag name="AS_TITLE" val="Aspose.Slides for .NET 4.0"/>
  <p:tag name="AS_VERSION" val="17.3"/>
</p:tagLst>
</file>

<file path=ppt/theme/theme1.xml><?xml version="1.0" encoding="utf-8"?>
<a:theme xmlns:a="http://schemas.openxmlformats.org/drawingml/2006/main" name="Larger Title Are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 Logo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F4F"/>
      </a:accent1>
      <a:accent2>
        <a:srgbClr val="ED7D31"/>
      </a:accent2>
      <a:accent3>
        <a:srgbClr val="A5A5A5"/>
      </a:accent3>
      <a:accent4>
        <a:srgbClr val="BFBFBF"/>
      </a:accent4>
      <a:accent5>
        <a:srgbClr val="A7CFE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 Neue UltraLight</vt:lpstr>
      <vt:lpstr>Wingdings</vt:lpstr>
      <vt:lpstr>Larger Title Area</vt:lpstr>
      <vt:lpstr>No Logo</vt:lpstr>
      <vt:lpstr>Member-Shared Meeting Conduct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1601-01-01T00:00:00Z</cp:lastPrinted>
  <dcterms:created xsi:type="dcterms:W3CDTF">1601-01-01T00:00:00Z</dcterms:created>
  <dcterms:modified xsi:type="dcterms:W3CDTF">2019-11-13T13:50:14Z</dcterms:modified>
</cp:coreProperties>
</file>